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21"/>
  </p:notesMasterIdLst>
  <p:sldIdLst>
    <p:sldId id="256" r:id="rId2"/>
    <p:sldId id="259" r:id="rId3"/>
    <p:sldId id="274" r:id="rId4"/>
    <p:sldId id="262" r:id="rId5"/>
    <p:sldId id="263" r:id="rId6"/>
    <p:sldId id="258" r:id="rId7"/>
    <p:sldId id="281" r:id="rId8"/>
    <p:sldId id="264" r:id="rId9"/>
    <p:sldId id="273" r:id="rId10"/>
    <p:sldId id="265" r:id="rId11"/>
    <p:sldId id="266" r:id="rId12"/>
    <p:sldId id="267" r:id="rId13"/>
    <p:sldId id="280" r:id="rId14"/>
    <p:sldId id="279" r:id="rId15"/>
    <p:sldId id="272" r:id="rId16"/>
    <p:sldId id="261" r:id="rId17"/>
    <p:sldId id="260" r:id="rId18"/>
    <p:sldId id="278" r:id="rId19"/>
    <p:sldId id="282"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7E42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6817" autoAdjust="0"/>
    <p:restoredTop sz="94700" autoAdjust="0"/>
  </p:normalViewPr>
  <p:slideViewPr>
    <p:cSldViewPr>
      <p:cViewPr>
        <p:scale>
          <a:sx n="73" d="100"/>
          <a:sy n="73" d="100"/>
        </p:scale>
        <p:origin x="-84" y="-36"/>
      </p:cViewPr>
      <p:guideLst>
        <p:guide orient="horz" pos="2160"/>
        <p:guide pos="2880"/>
      </p:guideLst>
    </p:cSldViewPr>
  </p:slideViewPr>
  <p:outlineViewPr>
    <p:cViewPr>
      <p:scale>
        <a:sx n="33" d="100"/>
        <a:sy n="33" d="100"/>
      </p:scale>
      <p:origin x="0" y="9624"/>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autoTitleDeleted val="1"/>
    <c:view3D>
      <c:rotX val="30"/>
      <c:perspective val="30"/>
    </c:view3D>
    <c:plotArea>
      <c:layout/>
      <c:pie3DChart>
        <c:varyColors val="1"/>
        <c:ser>
          <c:idx val="0"/>
          <c:order val="0"/>
          <c:tx>
            <c:strRef>
              <c:f>Лист1!$B$1</c:f>
              <c:strCache>
                <c:ptCount val="1"/>
                <c:pt idx="0">
                  <c:v>Продажи</c:v>
                </c:pt>
              </c:strCache>
            </c:strRef>
          </c:tx>
          <c:explosion val="25"/>
          <c:cat>
            <c:strRef>
              <c:f>Лист1!$A$2:$A$3</c:f>
              <c:strCache>
                <c:ptCount val="2"/>
                <c:pt idx="0">
                  <c:v>от 12-17 лет</c:v>
                </c:pt>
                <c:pt idx="1">
                  <c:v>10-11 лет</c:v>
                </c:pt>
              </c:strCache>
            </c:strRef>
          </c:cat>
          <c:val>
            <c:numRef>
              <c:f>Лист1!$B$2:$B$3</c:f>
              <c:numCache>
                <c:formatCode>General</c:formatCode>
                <c:ptCount val="2"/>
                <c:pt idx="0">
                  <c:v>95.5</c:v>
                </c:pt>
                <c:pt idx="1">
                  <c:v>4.5</c:v>
                </c:pt>
              </c:numCache>
            </c:numRef>
          </c:val>
        </c:ser>
      </c:pie3DChart>
    </c:plotArea>
    <c:legend>
      <c:legendPos val="r"/>
    </c:legend>
    <c:plotVisOnly val="1"/>
  </c:chart>
  <c:txPr>
    <a:bodyPr/>
    <a:lstStyle/>
    <a:p>
      <a:pPr>
        <a:defRPr sz="1800"/>
      </a:pPr>
      <a:endParaRPr lang="ru-RU"/>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FD76C4-86C2-4FC8-A6A8-AD2C5E299D85}" type="datetimeFigureOut">
              <a:rPr lang="ru-RU" smtClean="0"/>
              <a:pPr/>
              <a:t>29.11.2010</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7C233C-F26D-400D-B547-51C8F3A4D24F}"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37C233C-F26D-400D-B547-51C8F3A4D24F}"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37C233C-F26D-400D-B547-51C8F3A4D24F}" type="slidenum">
              <a:rPr lang="ru-RU" smtClean="0"/>
              <a:pPr/>
              <a:t>17</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F594A7AD-69C1-468F-98D9-7215697E5122}" type="datetimeFigureOut">
              <a:rPr lang="ru-RU" smtClean="0"/>
              <a:pPr/>
              <a:t>29.11.2010</a:t>
            </a:fld>
            <a:endParaRPr lang="ru-RU" dirty="0"/>
          </a:p>
        </p:txBody>
      </p:sp>
      <p:sp>
        <p:nvSpPr>
          <p:cNvPr id="2" name="Нижний колонтитул 1"/>
          <p:cNvSpPr>
            <a:spLocks noGrp="1"/>
          </p:cNvSpPr>
          <p:nvPr>
            <p:ph type="ftr" sz="quarter" idx="11"/>
          </p:nvPr>
        </p:nvSpPr>
        <p:spPr/>
        <p:txBody>
          <a:bodyPr/>
          <a:lstStyle/>
          <a:p>
            <a:endParaRPr lang="ru-RU" dirty="0"/>
          </a:p>
        </p:txBody>
      </p:sp>
      <p:sp>
        <p:nvSpPr>
          <p:cNvPr id="15" name="Номер слайда 14"/>
          <p:cNvSpPr>
            <a:spLocks noGrp="1"/>
          </p:cNvSpPr>
          <p:nvPr>
            <p:ph type="sldNum" sz="quarter" idx="12"/>
          </p:nvPr>
        </p:nvSpPr>
        <p:spPr>
          <a:xfrm>
            <a:off x="8229600" y="6473952"/>
            <a:ext cx="758952" cy="246888"/>
          </a:xfrm>
        </p:spPr>
        <p:txBody>
          <a:bodyPr/>
          <a:lstStyle/>
          <a:p>
            <a:fld id="{7926FB45-84C7-4C2A-BCA6-263262437CAF}"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594A7AD-69C1-468F-98D9-7215697E5122}" type="datetimeFigureOut">
              <a:rPr lang="ru-RU" smtClean="0"/>
              <a:pPr/>
              <a:t>29.11.2010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926FB45-84C7-4C2A-BCA6-263262437CAF}"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594A7AD-69C1-468F-98D9-7215697E5122}" type="datetimeFigureOut">
              <a:rPr lang="ru-RU" smtClean="0"/>
              <a:pPr/>
              <a:t>29.11.2010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926FB45-84C7-4C2A-BCA6-263262437CAF}"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F594A7AD-69C1-468F-98D9-7215697E5122}" type="datetimeFigureOut">
              <a:rPr lang="ru-RU" smtClean="0"/>
              <a:pPr/>
              <a:t>29.11.2010</a:t>
            </a:fld>
            <a:endParaRPr lang="ru-RU" dirty="0"/>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dirty="0"/>
          </a:p>
        </p:txBody>
      </p:sp>
      <p:sp>
        <p:nvSpPr>
          <p:cNvPr id="16" name="Номер слайда 15"/>
          <p:cNvSpPr>
            <a:spLocks noGrp="1"/>
          </p:cNvSpPr>
          <p:nvPr>
            <p:ph type="sldNum" sz="quarter" idx="12"/>
          </p:nvPr>
        </p:nvSpPr>
        <p:spPr>
          <a:xfrm>
            <a:off x="8229600" y="6473952"/>
            <a:ext cx="758952" cy="246888"/>
          </a:xfrm>
        </p:spPr>
        <p:txBody>
          <a:bodyPr/>
          <a:lstStyle/>
          <a:p>
            <a:fld id="{7926FB45-84C7-4C2A-BCA6-263262437CAF}"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F594A7AD-69C1-468F-98D9-7215697E5122}" type="datetimeFigureOut">
              <a:rPr lang="ru-RU" smtClean="0"/>
              <a:pPr/>
              <a:t>29.11.2010</a:t>
            </a:fld>
            <a:endParaRPr lang="ru-RU" dirty="0"/>
          </a:p>
        </p:txBody>
      </p:sp>
      <p:sp>
        <p:nvSpPr>
          <p:cNvPr id="11" name="Нижний колонтитул 10"/>
          <p:cNvSpPr>
            <a:spLocks noGrp="1"/>
          </p:cNvSpPr>
          <p:nvPr>
            <p:ph type="ftr" sz="quarter" idx="11"/>
          </p:nvPr>
        </p:nvSpPr>
        <p:spPr/>
        <p:txBody>
          <a:bodyPr/>
          <a:lstStyle/>
          <a:p>
            <a:endParaRPr lang="ru-RU" dirty="0"/>
          </a:p>
        </p:txBody>
      </p:sp>
      <p:sp>
        <p:nvSpPr>
          <p:cNvPr id="16" name="Номер слайда 15"/>
          <p:cNvSpPr>
            <a:spLocks noGrp="1"/>
          </p:cNvSpPr>
          <p:nvPr>
            <p:ph type="sldNum" sz="quarter" idx="12"/>
          </p:nvPr>
        </p:nvSpPr>
        <p:spPr/>
        <p:txBody>
          <a:bodyPr/>
          <a:lstStyle/>
          <a:p>
            <a:fld id="{7926FB45-84C7-4C2A-BCA6-263262437CAF}" type="slidenum">
              <a:rPr lang="ru-RU" smtClean="0"/>
              <a:pPr/>
              <a:t>‹#›</a:t>
            </a:fld>
            <a:endParaRPr lang="ru-RU" dirty="0"/>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F594A7AD-69C1-468F-98D9-7215697E5122}" type="datetimeFigureOut">
              <a:rPr lang="ru-RU" smtClean="0"/>
              <a:pPr/>
              <a:t>29.11.2010</a:t>
            </a:fld>
            <a:endParaRPr lang="ru-RU" dirty="0"/>
          </a:p>
        </p:txBody>
      </p:sp>
      <p:sp>
        <p:nvSpPr>
          <p:cNvPr id="10" name="Нижний колонтитул 9"/>
          <p:cNvSpPr>
            <a:spLocks noGrp="1"/>
          </p:cNvSpPr>
          <p:nvPr>
            <p:ph type="ftr" sz="quarter" idx="11"/>
          </p:nvPr>
        </p:nvSpPr>
        <p:spPr/>
        <p:txBody>
          <a:bodyPr/>
          <a:lstStyle/>
          <a:p>
            <a:endParaRPr lang="ru-RU" dirty="0"/>
          </a:p>
        </p:txBody>
      </p:sp>
      <p:sp>
        <p:nvSpPr>
          <p:cNvPr id="31" name="Номер слайда 30"/>
          <p:cNvSpPr>
            <a:spLocks noGrp="1"/>
          </p:cNvSpPr>
          <p:nvPr>
            <p:ph type="sldNum" sz="quarter" idx="12"/>
          </p:nvPr>
        </p:nvSpPr>
        <p:spPr/>
        <p:txBody>
          <a:bodyPr/>
          <a:lstStyle/>
          <a:p>
            <a:fld id="{7926FB45-84C7-4C2A-BCA6-263262437CAF}"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F594A7AD-69C1-468F-98D9-7215697E5122}" type="datetimeFigureOut">
              <a:rPr lang="ru-RU" smtClean="0"/>
              <a:pPr/>
              <a:t>29.11.2010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229600" y="6477000"/>
            <a:ext cx="762000" cy="246888"/>
          </a:xfrm>
        </p:spPr>
        <p:txBody>
          <a:bodyPr/>
          <a:lstStyle/>
          <a:p>
            <a:fld id="{7926FB45-84C7-4C2A-BCA6-263262437CAF}" type="slidenum">
              <a:rPr lang="ru-RU" smtClean="0"/>
              <a:pPr/>
              <a:t>‹#›</a:t>
            </a:fld>
            <a:endParaRPr lang="ru-RU" dirty="0"/>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F594A7AD-69C1-468F-98D9-7215697E5122}" type="datetimeFigureOut">
              <a:rPr lang="ru-RU" smtClean="0"/>
              <a:pPr/>
              <a:t>29.11.2010</a:t>
            </a:fld>
            <a:endParaRPr lang="ru-RU" dirty="0"/>
          </a:p>
        </p:txBody>
      </p:sp>
      <p:sp>
        <p:nvSpPr>
          <p:cNvPr id="21" name="Нижний колонтитул 20"/>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926FB45-84C7-4C2A-BCA6-263262437CAF}"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F594A7AD-69C1-468F-98D9-7215697E5122}" type="datetimeFigureOut">
              <a:rPr lang="ru-RU" smtClean="0"/>
              <a:pPr/>
              <a:t>29.11.2010</a:t>
            </a:fld>
            <a:endParaRPr lang="ru-RU" dirty="0"/>
          </a:p>
        </p:txBody>
      </p:sp>
      <p:sp>
        <p:nvSpPr>
          <p:cNvPr id="24" name="Нижний колонтитул 23"/>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926FB45-84C7-4C2A-BCA6-263262437CAF}"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F594A7AD-69C1-468F-98D9-7215697E5122}" type="datetimeFigureOut">
              <a:rPr lang="ru-RU" smtClean="0"/>
              <a:pPr/>
              <a:t>29.11.2010</a:t>
            </a:fld>
            <a:endParaRPr lang="ru-RU" dirty="0"/>
          </a:p>
        </p:txBody>
      </p:sp>
      <p:sp>
        <p:nvSpPr>
          <p:cNvPr id="29" name="Нижний колонтитул 28"/>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926FB45-84C7-4C2A-BCA6-263262437CAF}"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F594A7AD-69C1-468F-98D9-7215697E5122}" type="datetimeFigureOut">
              <a:rPr lang="ru-RU" smtClean="0"/>
              <a:pPr/>
              <a:t>29.11.2010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31" name="Номер слайда 30"/>
          <p:cNvSpPr>
            <a:spLocks noGrp="1"/>
          </p:cNvSpPr>
          <p:nvPr>
            <p:ph type="sldNum" sz="quarter" idx="12"/>
          </p:nvPr>
        </p:nvSpPr>
        <p:spPr/>
        <p:txBody>
          <a:bodyPr/>
          <a:lstStyle/>
          <a:p>
            <a:fld id="{7926FB45-84C7-4C2A-BCA6-263262437CAF}" type="slidenum">
              <a:rPr lang="ru-RU" smtClean="0"/>
              <a:pPr/>
              <a:t>‹#›</a:t>
            </a:fld>
            <a:endParaRPr lang="ru-RU" dirty="0"/>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594A7AD-69C1-468F-98D9-7215697E5122}" type="datetimeFigureOut">
              <a:rPr lang="ru-RU" smtClean="0"/>
              <a:pPr/>
              <a:t>29.11.2010</a:t>
            </a:fld>
            <a:endParaRPr lang="ru-RU" dirty="0"/>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dirty="0"/>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926FB45-84C7-4C2A-BCA6-263262437CAF}" type="slidenum">
              <a:rPr lang="ru-RU" smtClean="0"/>
              <a:pPr/>
              <a:t>‹#›</a:t>
            </a:fld>
            <a:endParaRPr lang="ru-RU" dirty="0"/>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5728"/>
            <a:ext cx="8610600" cy="882650"/>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ru-RU" sz="3960" b="1" dirty="0" smtClean="0"/>
              <a:t>Профилактика самовольных уходов</a:t>
            </a:r>
            <a:r>
              <a:rPr lang="ru-RU" sz="3960" b="0" i="1" dirty="0" smtClean="0"/>
              <a:t>.</a:t>
            </a:r>
            <a:endParaRPr lang="ru-RU" sz="3960" b="0" i="1" dirty="0"/>
          </a:p>
        </p:txBody>
      </p:sp>
      <p:sp>
        <p:nvSpPr>
          <p:cNvPr id="3" name="Подзаголовок 2"/>
          <p:cNvSpPr>
            <a:spLocks noGrp="1"/>
          </p:cNvSpPr>
          <p:nvPr>
            <p:ph sz="quarter" idx="2"/>
          </p:nvPr>
        </p:nvSpPr>
        <p:spPr>
          <a:xfrm>
            <a:off x="214282" y="2000240"/>
            <a:ext cx="4290556" cy="3941763"/>
          </a:xfrm>
        </p:spPr>
        <p:txBody>
          <a:bodyPr>
            <a:noAutofit/>
          </a:bodyPr>
          <a:lstStyle/>
          <a:p>
            <a:pPr>
              <a:buNone/>
            </a:pPr>
            <a:r>
              <a:rPr lang="ru-RU" sz="4000" b="1" dirty="0" smtClean="0">
                <a:effectLst>
                  <a:outerShdw blurRad="38100" dist="38100" dir="2700000" algn="tl">
                    <a:srgbClr val="000000">
                      <a:alpha val="43137"/>
                    </a:srgbClr>
                  </a:outerShdw>
                </a:effectLst>
              </a:rPr>
              <a:t>     Проблемы, </a:t>
            </a:r>
          </a:p>
          <a:p>
            <a:pPr>
              <a:buNone/>
            </a:pPr>
            <a:r>
              <a:rPr lang="ru-RU" sz="4000" b="1" dirty="0" smtClean="0">
                <a:effectLst>
                  <a:outerShdw blurRad="38100" dist="38100" dir="2700000" algn="tl">
                    <a:srgbClr val="000000">
                      <a:alpha val="43137"/>
                    </a:srgbClr>
                  </a:outerShdw>
                </a:effectLst>
              </a:rPr>
              <a:t>    формы работы, </a:t>
            </a:r>
          </a:p>
          <a:p>
            <a:pPr>
              <a:buNone/>
            </a:pPr>
            <a:r>
              <a:rPr lang="ru-RU" sz="4000" b="1" dirty="0" smtClean="0">
                <a:effectLst>
                  <a:outerShdw blurRad="38100" dist="38100" dir="2700000" algn="tl">
                    <a:srgbClr val="000000">
                      <a:alpha val="43137"/>
                    </a:srgbClr>
                  </a:outerShdw>
                </a:effectLst>
              </a:rPr>
              <a:t>     пути решения в условиях детского дома</a:t>
            </a:r>
            <a:endParaRPr lang="ru-RU" sz="4000" b="1" dirty="0">
              <a:effectLst>
                <a:outerShdw blurRad="38100" dist="38100" dir="2700000" algn="tl">
                  <a:srgbClr val="000000">
                    <a:alpha val="43137"/>
                  </a:srgbClr>
                </a:outerShdw>
              </a:effectLst>
            </a:endParaRPr>
          </a:p>
        </p:txBody>
      </p:sp>
      <p:pic>
        <p:nvPicPr>
          <p:cNvPr id="9" name="Содержимое 8" descr="Изображение 060.jpg"/>
          <p:cNvPicPr>
            <a:picLocks noGrp="1" noChangeAspect="1"/>
          </p:cNvPicPr>
          <p:nvPr>
            <p:ph sz="quarter" idx="4"/>
          </p:nvPr>
        </p:nvPicPr>
        <p:blipFill>
          <a:blip r:embed="rId3" cstate="email"/>
          <a:stretch>
            <a:fillRect/>
          </a:stretch>
        </p:blipFill>
        <p:spPr>
          <a:xfrm>
            <a:off x="4648229" y="1678406"/>
            <a:ext cx="4289367" cy="3217025"/>
          </a:xfrm>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428604"/>
            <a:ext cx="8686800" cy="838200"/>
          </a:xfrm>
        </p:spPr>
        <p:txBody>
          <a:bodyPr/>
          <a:lstStyle/>
          <a:p>
            <a:r>
              <a:rPr lang="ru-RU" b="1" dirty="0" smtClean="0"/>
              <a:t>Импульсивные побеги</a:t>
            </a:r>
            <a:endParaRPr lang="ru-RU" dirty="0"/>
          </a:p>
        </p:txBody>
      </p:sp>
      <p:sp>
        <p:nvSpPr>
          <p:cNvPr id="3" name="Содержимое 2"/>
          <p:cNvSpPr>
            <a:spLocks noGrp="1"/>
          </p:cNvSpPr>
          <p:nvPr>
            <p:ph idx="1"/>
          </p:nvPr>
        </p:nvSpPr>
        <p:spPr>
          <a:xfrm>
            <a:off x="304800" y="1554162"/>
            <a:ext cx="5410208" cy="4525963"/>
          </a:xfrm>
        </p:spPr>
        <p:txBody>
          <a:bodyPr>
            <a:normAutofit fontScale="85000" lnSpcReduction="20000"/>
          </a:bodyPr>
          <a:lstStyle/>
          <a:p>
            <a:r>
              <a:rPr lang="ru-RU" b="1" dirty="0" smtClean="0">
                <a:solidFill>
                  <a:schemeClr val="tx2">
                    <a:lumMod val="50000"/>
                  </a:schemeClr>
                </a:solidFill>
              </a:rPr>
              <a:t>. Этот вид составляет 26% побегов. Чаще всего первые побеги были следствием жестокого обращения, суровых наказаний, "расправ" со стороны  товарищей по  детскому дому ,явное или скрытое отвержение ребенка, воспитание по типу жестокого отношения. Подобные побеги обычно совершаются в одиночку. </a:t>
            </a:r>
            <a:endParaRPr lang="ru-RU" b="1" dirty="0">
              <a:solidFill>
                <a:schemeClr val="tx2">
                  <a:lumMod val="50000"/>
                </a:schemeClr>
              </a:solidFill>
            </a:endParaRPr>
          </a:p>
        </p:txBody>
      </p:sp>
      <p:pic>
        <p:nvPicPr>
          <p:cNvPr id="2050" name="Picture 2" descr="C:\Documents and Settings\Администратор\Мои документы\фотографии\Фотоальбом\IMG_0201.jpg"/>
          <p:cNvPicPr>
            <a:picLocks noChangeAspect="1" noChangeArrowheads="1"/>
          </p:cNvPicPr>
          <p:nvPr/>
        </p:nvPicPr>
        <p:blipFill>
          <a:blip r:embed="rId2" cstate="email"/>
          <a:srcRect/>
          <a:stretch>
            <a:fillRect/>
          </a:stretch>
        </p:blipFill>
        <p:spPr bwMode="auto">
          <a:xfrm>
            <a:off x="5572132" y="2000240"/>
            <a:ext cx="3071834" cy="3500462"/>
          </a:xfrm>
          <a:prstGeom prst="rect">
            <a:avLst/>
          </a:prstGeom>
          <a:noFill/>
        </p:spPr>
      </p:pic>
    </p:spTree>
  </p:cSld>
  <p:clrMapOvr>
    <a:masterClrMapping/>
  </p:clrMapOvr>
  <p:transition>
    <p:pull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428604"/>
            <a:ext cx="8686800" cy="841248"/>
          </a:xfrm>
        </p:spPr>
        <p:txBody>
          <a:bodyPr/>
          <a:lstStyle/>
          <a:p>
            <a:r>
              <a:rPr lang="ru-RU" b="1" dirty="0" smtClean="0"/>
              <a:t>Демонстративные побеги.</a:t>
            </a:r>
            <a:endParaRPr lang="ru-RU" dirty="0"/>
          </a:p>
        </p:txBody>
      </p:sp>
      <p:sp>
        <p:nvSpPr>
          <p:cNvPr id="3" name="Содержимое 2"/>
          <p:cNvSpPr>
            <a:spLocks noGrp="1"/>
          </p:cNvSpPr>
          <p:nvPr>
            <p:ph sz="half" idx="1"/>
          </p:nvPr>
        </p:nvSpPr>
        <p:spPr/>
        <p:txBody>
          <a:bodyPr>
            <a:normAutofit/>
          </a:bodyPr>
          <a:lstStyle/>
          <a:p>
            <a:r>
              <a:rPr lang="ru-RU" b="1" dirty="0" smtClean="0">
                <a:solidFill>
                  <a:schemeClr val="accent3">
                    <a:lumMod val="50000"/>
                  </a:schemeClr>
                </a:solidFill>
              </a:rPr>
              <a:t>Эти побеги являются следствием реакции оппозиции и наблюдаются в 20% случаев. Особенность данных побегов в том, что убегают недалеко и в те места, где их увидят, поймают и возвратят. </a:t>
            </a:r>
            <a:endParaRPr lang="ru-RU" b="1" dirty="0">
              <a:solidFill>
                <a:schemeClr val="accent3">
                  <a:lumMod val="50000"/>
                </a:schemeClr>
              </a:solidFill>
            </a:endParaRPr>
          </a:p>
        </p:txBody>
      </p:sp>
      <p:pic>
        <p:nvPicPr>
          <p:cNvPr id="1026" name="Picture 2" descr="C:\Documents and Settings\Администратор\Рабочий стол\Лёха\мои фотографии\Изображение 031.jpg"/>
          <p:cNvPicPr>
            <a:picLocks noGrp="1" noChangeAspect="1" noChangeArrowheads="1"/>
          </p:cNvPicPr>
          <p:nvPr>
            <p:ph sz="half" idx="2"/>
          </p:nvPr>
        </p:nvPicPr>
        <p:blipFill>
          <a:blip r:embed="rId2" cstate="email"/>
          <a:stretch>
            <a:fillRect/>
          </a:stretch>
        </p:blipFill>
        <p:spPr bwMode="auto">
          <a:xfrm>
            <a:off x="4648200" y="2023456"/>
            <a:ext cx="4343400" cy="3877887"/>
          </a:xfrm>
          <a:prstGeom prst="rect">
            <a:avLst/>
          </a:prstGeom>
          <a:noFill/>
        </p:spPr>
      </p:pic>
      <p:pic>
        <p:nvPicPr>
          <p:cNvPr id="3074" name="Picture 2" descr="C:\Documents and Settings\Администратор\Рабочий стол\марина\мелкая\Тюльпаны.jpg"/>
          <p:cNvPicPr>
            <a:picLocks noChangeAspect="1" noChangeArrowheads="1"/>
          </p:cNvPicPr>
          <p:nvPr/>
        </p:nvPicPr>
        <p:blipFill>
          <a:blip r:embed="rId3" cstate="email"/>
          <a:srcRect/>
          <a:stretch>
            <a:fillRect/>
          </a:stretch>
        </p:blipFill>
        <p:spPr bwMode="auto">
          <a:xfrm>
            <a:off x="17645154" y="-714404"/>
            <a:ext cx="7667572" cy="11430000"/>
          </a:xfrm>
          <a:prstGeom prst="rect">
            <a:avLst/>
          </a:prstGeom>
          <a:noFill/>
        </p:spPr>
      </p:pic>
      <p:pic>
        <p:nvPicPr>
          <p:cNvPr id="5" name="Picture 2" descr="C:\Documents and Settings\Администратор\Рабочий стол\марина\мелкая\Тюльпаны.jpg"/>
          <p:cNvPicPr>
            <a:picLocks noChangeAspect="1" noChangeArrowheads="1"/>
          </p:cNvPicPr>
          <p:nvPr/>
        </p:nvPicPr>
        <p:blipFill>
          <a:blip r:embed="rId4" cstate="email"/>
          <a:srcRect/>
          <a:stretch>
            <a:fillRect/>
          </a:stretch>
        </p:blipFill>
        <p:spPr bwMode="auto">
          <a:xfrm>
            <a:off x="21645682" y="-562004"/>
            <a:ext cx="3819444" cy="11430000"/>
          </a:xfrm>
          <a:prstGeom prst="rect">
            <a:avLst/>
          </a:prstGeom>
          <a:noFill/>
        </p:spPr>
      </p:pic>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Дромоманические  побеги</a:t>
            </a:r>
            <a:endParaRPr lang="ru-RU" dirty="0"/>
          </a:p>
        </p:txBody>
      </p:sp>
      <p:sp>
        <p:nvSpPr>
          <p:cNvPr id="3" name="Содержимое 2"/>
          <p:cNvSpPr>
            <a:spLocks noGrp="1"/>
          </p:cNvSpPr>
          <p:nvPr>
            <p:ph sz="half" idx="1"/>
          </p:nvPr>
        </p:nvSpPr>
        <p:spPr/>
        <p:txBody>
          <a:bodyPr>
            <a:normAutofit fontScale="77500" lnSpcReduction="20000"/>
          </a:bodyPr>
          <a:lstStyle/>
          <a:p>
            <a:r>
              <a:rPr lang="ru-RU" b="1" dirty="0" smtClean="0"/>
              <a:t>Редкий тип - 9% случаев. Этим побегам предшествует внезапно и беспричинно изменяющееся настроение ("какая-то скука", "тоска"). Возникает немотивированная тяга к перемене обстановки. В побег пускаются в одиночку и только за тем находят попутчиков. Внезапно возвращаются домой - измученные, притихшие, послушные. Стыдятся своего поступка.</a:t>
            </a:r>
          </a:p>
          <a:p>
            <a:endParaRPr lang="ru-RU" dirty="0"/>
          </a:p>
        </p:txBody>
      </p:sp>
      <p:pic>
        <p:nvPicPr>
          <p:cNvPr id="2050" name="Picture 2" descr="C:\Documents and Settings\Администратор\Рабочий стол\Лёха\мои фотографии\Изображение 037.jpg"/>
          <p:cNvPicPr>
            <a:picLocks noGrp="1" noChangeAspect="1" noChangeArrowheads="1"/>
          </p:cNvPicPr>
          <p:nvPr>
            <p:ph sz="half" idx="2"/>
          </p:nvPr>
        </p:nvPicPr>
        <p:blipFill>
          <a:blip r:embed="rId2" cstate="email"/>
          <a:stretch>
            <a:fillRect/>
          </a:stretch>
        </p:blipFill>
        <p:spPr bwMode="auto">
          <a:xfrm>
            <a:off x="4824845" y="1855123"/>
            <a:ext cx="3990109" cy="4214553"/>
          </a:xfrm>
          <a:prstGeom prst="rect">
            <a:avLst/>
          </a:prstGeom>
          <a:noFill/>
        </p:spPr>
      </p:pic>
    </p:spTree>
  </p:cSld>
  <p:clrMapOvr>
    <a:masterClrMapping/>
  </p:clrMapOvr>
  <p:transition>
    <p:spli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normAutofit/>
          </a:bodyPr>
          <a:lstStyle/>
          <a:p>
            <a:r>
              <a:rPr lang="ru-RU" sz="4000" dirty="0" smtClean="0"/>
              <a:t>Почему «Бегут» дети ?</a:t>
            </a:r>
            <a:endParaRPr lang="ru-RU" sz="4000" dirty="0"/>
          </a:p>
        </p:txBody>
      </p:sp>
      <p:pic>
        <p:nvPicPr>
          <p:cNvPr id="1026" name="Picture 2" descr="C:\Documents and Settings\Администратор\Мои документы\фотографии\Фотоальбом\IMG_0205.jpg"/>
          <p:cNvPicPr>
            <a:picLocks noGrp="1" noChangeAspect="1" noChangeArrowheads="1"/>
          </p:cNvPicPr>
          <p:nvPr>
            <p:ph idx="1"/>
          </p:nvPr>
        </p:nvPicPr>
        <p:blipFill>
          <a:blip r:embed="rId2" cstate="email"/>
          <a:srcRect/>
          <a:stretch>
            <a:fillRect/>
          </a:stretch>
        </p:blipFill>
        <p:spPr bwMode="auto">
          <a:xfrm>
            <a:off x="1630892" y="1554163"/>
            <a:ext cx="6034616" cy="452596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r>
              <a:rPr lang="ru-RU" sz="3200" smtClean="0"/>
              <a:t>«Возраст»   побега</a:t>
            </a:r>
            <a:endParaRPr lang="ru-RU" sz="3200" dirty="0"/>
          </a:p>
        </p:txBody>
      </p:sp>
      <p:graphicFrame>
        <p:nvGraphicFramePr>
          <p:cNvPr id="7" name="Содержимое 6"/>
          <p:cNvGraphicFramePr>
            <a:graphicFrameLocks noGrp="1"/>
          </p:cNvGraphicFramePr>
          <p:nvPr>
            <p:ph sz="half" idx="2"/>
          </p:nvPr>
        </p:nvGraphicFramePr>
        <p:xfrm>
          <a:off x="4648200" y="1600200"/>
          <a:ext cx="4343400" cy="4724400"/>
        </p:xfrm>
        <a:graphic>
          <a:graphicData uri="http://schemas.openxmlformats.org/drawingml/2006/chart">
            <c:chart xmlns:c="http://schemas.openxmlformats.org/drawingml/2006/chart" xmlns:r="http://schemas.openxmlformats.org/officeDocument/2006/relationships" r:id="rId2"/>
          </a:graphicData>
        </a:graphic>
      </p:graphicFrame>
      <p:pic>
        <p:nvPicPr>
          <p:cNvPr id="1026" name="Picture 2" descr="C:\Documents and Settings\Администратор\Мои документы\для воспитателей\Фотографии\Фотографии\Копия Изображение 012.jpg"/>
          <p:cNvPicPr>
            <a:picLocks noGrp="1" noChangeAspect="1" noChangeArrowheads="1"/>
          </p:cNvPicPr>
          <p:nvPr>
            <p:ph sz="half" idx="1"/>
          </p:nvPr>
        </p:nvPicPr>
        <p:blipFill>
          <a:blip r:embed="rId3" cstate="email"/>
          <a:srcRect/>
          <a:stretch>
            <a:fillRect/>
          </a:stretch>
        </p:blipFill>
        <p:spPr bwMode="auto">
          <a:xfrm>
            <a:off x="304800" y="1714488"/>
            <a:ext cx="4191000" cy="400052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b="1" dirty="0" smtClean="0"/>
              <a:t>Побеги возникают :</a:t>
            </a:r>
          </a:p>
        </p:txBody>
      </p:sp>
      <p:sp>
        <p:nvSpPr>
          <p:cNvPr id="4" name="Содержимое 3"/>
          <p:cNvSpPr>
            <a:spLocks noGrp="1"/>
          </p:cNvSpPr>
          <p:nvPr>
            <p:ph sz="half" idx="1"/>
          </p:nvPr>
        </p:nvSpPr>
        <p:spPr>
          <a:xfrm>
            <a:off x="357158" y="1571612"/>
            <a:ext cx="4191000" cy="4724400"/>
          </a:xfrm>
        </p:spPr>
        <p:txBody>
          <a:bodyPr>
            <a:normAutofit fontScale="77500" lnSpcReduction="20000"/>
          </a:bodyPr>
          <a:lstStyle/>
          <a:p>
            <a:pPr lvl="0">
              <a:buClr>
                <a:srgbClr val="FF0000"/>
              </a:buClr>
              <a:buFont typeface="Wingdings" pitchFamily="2" charset="2"/>
              <a:buChar char="v"/>
            </a:pPr>
            <a:r>
              <a:rPr lang="ru-RU" b="1" dirty="0" smtClean="0"/>
              <a:t>     </a:t>
            </a:r>
            <a:r>
              <a:rPr lang="ru-RU" b="1" dirty="0" smtClean="0">
                <a:solidFill>
                  <a:srgbClr val="002060"/>
                </a:solidFill>
              </a:rPr>
              <a:t>как следствие недостаточного надзора, поиск развлечения и удовольствия;</a:t>
            </a:r>
          </a:p>
          <a:p>
            <a:pPr lvl="0">
              <a:buClr>
                <a:srgbClr val="FF0000"/>
              </a:buClr>
              <a:buFont typeface="Wingdings" pitchFamily="2" charset="2"/>
              <a:buChar char="v"/>
            </a:pPr>
            <a:r>
              <a:rPr lang="ru-RU" b="1" dirty="0" smtClean="0">
                <a:solidFill>
                  <a:srgbClr val="7030A0"/>
                </a:solidFill>
              </a:rPr>
              <a:t>    как реакция протеста на чрезмерные требования или на недостаточное внимание со стороны близких;</a:t>
            </a:r>
          </a:p>
          <a:p>
            <a:pPr lvl="0">
              <a:buClr>
                <a:srgbClr val="FF0000"/>
              </a:buClr>
              <a:buFont typeface="Wingdings" pitchFamily="2" charset="2"/>
              <a:buChar char="v"/>
            </a:pPr>
            <a:r>
              <a:rPr lang="ru-RU" b="1" dirty="0" smtClean="0">
                <a:solidFill>
                  <a:srgbClr val="002060"/>
                </a:solidFill>
              </a:rPr>
              <a:t>    как реакция тревоги и страха наказания у робких и забитых;</a:t>
            </a:r>
          </a:p>
          <a:p>
            <a:pPr>
              <a:buClr>
                <a:srgbClr val="FF0000"/>
              </a:buClr>
              <a:buFont typeface="Wingdings" pitchFamily="2" charset="2"/>
              <a:buChar char="v"/>
            </a:pPr>
            <a:r>
              <a:rPr lang="ru-RU" b="1" dirty="0" smtClean="0">
                <a:solidFill>
                  <a:srgbClr val="7030A0"/>
                </a:solidFill>
              </a:rPr>
              <a:t>    "Специфически-пубертатный побег" вследствие возрастного фантазёрства и мечтательности.</a:t>
            </a:r>
            <a:endParaRPr lang="ru-RU" b="1" dirty="0">
              <a:solidFill>
                <a:srgbClr val="7030A0"/>
              </a:solidFill>
            </a:endParaRPr>
          </a:p>
        </p:txBody>
      </p:sp>
      <p:pic>
        <p:nvPicPr>
          <p:cNvPr id="3074" name="Picture 2" descr="C:\Documents and Settings\Администратор\Мои документы\для воспитателей\Фотографии\Фотографии\Изображение 122.jpg"/>
          <p:cNvPicPr>
            <a:picLocks noGrp="1" noChangeAspect="1" noChangeArrowheads="1"/>
          </p:cNvPicPr>
          <p:nvPr>
            <p:ph sz="half" idx="2"/>
          </p:nvPr>
        </p:nvPicPr>
        <p:blipFill>
          <a:blip r:embed="rId2" cstate="email"/>
          <a:stretch>
            <a:fillRect/>
          </a:stretch>
        </p:blipFill>
        <p:spPr bwMode="auto">
          <a:xfrm>
            <a:off x="4648200" y="2333105"/>
            <a:ext cx="4343400" cy="3258589"/>
          </a:xfrm>
          <a:prstGeom prst="rect">
            <a:avLst/>
          </a:prstGeom>
          <a:noFill/>
        </p:spPr>
      </p:pic>
    </p:spTree>
  </p:cSld>
  <p:clrMapOvr>
    <a:masterClrMapping/>
  </p:clrMapOvr>
  <p:transition>
    <p:plu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14282" y="428604"/>
            <a:ext cx="8686800" cy="838200"/>
          </a:xfrm>
        </p:spPr>
        <p:txBody>
          <a:bodyPr/>
          <a:lstStyle/>
          <a:p>
            <a:r>
              <a:rPr lang="ru-RU" dirty="0" smtClean="0"/>
              <a:t>Побеги возникают:</a:t>
            </a:r>
            <a:endParaRPr lang="ru-RU" dirty="0"/>
          </a:p>
        </p:txBody>
      </p:sp>
      <p:sp>
        <p:nvSpPr>
          <p:cNvPr id="3" name="Содержимое 2"/>
          <p:cNvSpPr>
            <a:spLocks noGrp="1"/>
          </p:cNvSpPr>
          <p:nvPr>
            <p:ph idx="1"/>
          </p:nvPr>
        </p:nvSpPr>
        <p:spPr/>
        <p:txBody>
          <a:bodyPr>
            <a:normAutofit/>
          </a:bodyPr>
          <a:lstStyle/>
          <a:p>
            <a:pPr>
              <a:buClr>
                <a:srgbClr val="FF0000"/>
              </a:buClr>
              <a:buFont typeface="Wingdings" pitchFamily="2" charset="2"/>
              <a:buChar char="v"/>
            </a:pPr>
            <a:r>
              <a:rPr lang="ru-RU" b="1" i="1" dirty="0" smtClean="0">
                <a:solidFill>
                  <a:srgbClr val="7030A0"/>
                </a:solidFill>
              </a:rPr>
              <a:t>в целях развлечения</a:t>
            </a:r>
            <a:r>
              <a:rPr lang="ru-RU" b="1" i="1" dirty="0" smtClean="0"/>
              <a:t>;</a:t>
            </a:r>
          </a:p>
          <a:p>
            <a:pPr>
              <a:buClr>
                <a:srgbClr val="FF0000"/>
              </a:buClr>
              <a:buFont typeface="Wingdings" pitchFamily="2" charset="2"/>
              <a:buChar char="v"/>
            </a:pPr>
            <a:r>
              <a:rPr lang="ru-RU" b="1" i="1" dirty="0" smtClean="0"/>
              <a:t> </a:t>
            </a:r>
            <a:r>
              <a:rPr lang="ru-RU" b="1" i="1" dirty="0" smtClean="0">
                <a:solidFill>
                  <a:srgbClr val="7030A0"/>
                </a:solidFill>
              </a:rPr>
              <a:t>чтобы избавиться от опеки  воспитателей</a:t>
            </a:r>
            <a:r>
              <a:rPr lang="ru-RU" b="1" i="1" dirty="0" smtClean="0"/>
              <a:t>;</a:t>
            </a:r>
          </a:p>
          <a:p>
            <a:pPr>
              <a:buClr>
                <a:srgbClr val="FF0000"/>
              </a:buClr>
              <a:buFont typeface="Wingdings" pitchFamily="2" charset="2"/>
              <a:buChar char="v"/>
            </a:pPr>
            <a:r>
              <a:rPr lang="ru-RU" b="1" i="1" dirty="0" smtClean="0"/>
              <a:t> </a:t>
            </a:r>
            <a:r>
              <a:rPr lang="ru-RU" b="1" i="1" dirty="0" smtClean="0">
                <a:solidFill>
                  <a:srgbClr val="002060"/>
                </a:solidFill>
              </a:rPr>
              <a:t>как следствие жестокого обращения со стороны товарищей;</a:t>
            </a:r>
            <a:endParaRPr lang="ru-RU" b="1" i="1" dirty="0" smtClean="0"/>
          </a:p>
          <a:p>
            <a:pPr>
              <a:buClr>
                <a:srgbClr val="FF0000"/>
              </a:buClr>
              <a:buFont typeface="Wingdings" pitchFamily="2" charset="2"/>
              <a:buChar char="v"/>
            </a:pPr>
            <a:r>
              <a:rPr lang="ru-RU" b="1" i="1" dirty="0" smtClean="0">
                <a:solidFill>
                  <a:srgbClr val="7030A0"/>
                </a:solidFill>
              </a:rPr>
              <a:t> как немотивированная тяга к перемене обстановки, которой предшествует скука, тоска.</a:t>
            </a:r>
            <a:endParaRPr lang="ru-RU" b="1" dirty="0" smtClean="0">
              <a:solidFill>
                <a:srgbClr val="7030A0"/>
              </a:solidFill>
            </a:endParaRPr>
          </a:p>
          <a:p>
            <a:endParaRPr lang="ru-RU" b="1" dirty="0"/>
          </a:p>
        </p:txBody>
      </p:sp>
    </p:spTree>
  </p:cSld>
  <p:clrMapOvr>
    <a:masterClrMapping/>
  </p:clrMapOvr>
  <p:transition>
    <p:strip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357166"/>
            <a:ext cx="8610600" cy="882650"/>
          </a:xfrm>
        </p:spPr>
        <p:style>
          <a:lnRef idx="1">
            <a:schemeClr val="accent6"/>
          </a:lnRef>
          <a:fillRef idx="2">
            <a:schemeClr val="accent6"/>
          </a:fillRef>
          <a:effectRef idx="1">
            <a:schemeClr val="accent6"/>
          </a:effectRef>
          <a:fontRef idx="minor">
            <a:schemeClr val="dk1"/>
          </a:fontRef>
        </p:style>
        <p:txBody>
          <a:bodyPr/>
          <a:lstStyle/>
          <a:p>
            <a:r>
              <a:rPr lang="ru-RU" dirty="0" smtClean="0"/>
              <a:t>причины</a:t>
            </a:r>
            <a:endParaRPr lang="ru-RU" dirty="0"/>
          </a:p>
        </p:txBody>
      </p:sp>
      <p:sp>
        <p:nvSpPr>
          <p:cNvPr id="3" name="Содержимое 2"/>
          <p:cNvSpPr>
            <a:spLocks noGrp="1"/>
          </p:cNvSpPr>
          <p:nvPr>
            <p:ph sz="quarter" idx="2"/>
          </p:nvPr>
        </p:nvSpPr>
        <p:spPr>
          <a:xfrm>
            <a:off x="285720" y="1643050"/>
            <a:ext cx="4290556" cy="3941763"/>
          </a:xfrm>
        </p:spPr>
        <p:txBody>
          <a:bodyPr>
            <a:noAutofit/>
          </a:bodyPr>
          <a:lstStyle/>
          <a:p>
            <a:r>
              <a:rPr lang="ru-RU" sz="2800" b="1" dirty="0" smtClean="0"/>
              <a:t>социально-экономическими условиями</a:t>
            </a:r>
          </a:p>
          <a:p>
            <a:r>
              <a:rPr lang="ru-RU" sz="2800" b="1" smtClean="0"/>
              <a:t>Потерей  </a:t>
            </a:r>
            <a:r>
              <a:rPr lang="ru-RU" sz="2800" b="1" dirty="0" smtClean="0"/>
              <a:t>чувства безопасности</a:t>
            </a:r>
          </a:p>
          <a:p>
            <a:r>
              <a:rPr lang="ru-RU" sz="2800" b="1" dirty="0" smtClean="0"/>
              <a:t>Хронические конфликты, </a:t>
            </a:r>
          </a:p>
          <a:p>
            <a:r>
              <a:rPr lang="ru-RU" sz="2800" b="1" dirty="0" smtClean="0"/>
              <a:t>ущемлением прав ребенка старшими воспитанниками </a:t>
            </a:r>
          </a:p>
          <a:p>
            <a:r>
              <a:rPr lang="ru-RU" sz="2800" b="1" dirty="0" smtClean="0"/>
              <a:t>Нарушения психики.</a:t>
            </a:r>
          </a:p>
          <a:p>
            <a:pPr>
              <a:buNone/>
            </a:pPr>
            <a:endParaRPr lang="ru-RU" sz="2800" dirty="0"/>
          </a:p>
        </p:txBody>
      </p:sp>
      <p:pic>
        <p:nvPicPr>
          <p:cNvPr id="7" name="Содержимое 6" descr="Изображение 086.jpg"/>
          <p:cNvPicPr>
            <a:picLocks noGrp="1" noChangeAspect="1"/>
          </p:cNvPicPr>
          <p:nvPr>
            <p:ph sz="quarter" idx="4"/>
          </p:nvPr>
        </p:nvPicPr>
        <p:blipFill>
          <a:blip r:embed="rId3" cstate="email"/>
          <a:stretch>
            <a:fillRect/>
          </a:stretch>
        </p:blipFill>
        <p:spPr>
          <a:xfrm>
            <a:off x="4648229" y="1678406"/>
            <a:ext cx="4289367" cy="3217025"/>
          </a:xfrm>
        </p:spPr>
      </p:pic>
    </p:spTree>
  </p:cSld>
  <p:clrMapOvr>
    <a:masterClrMapping/>
  </p:clrMapOvr>
  <p:transition>
    <p:strips dir="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5400" dirty="0" smtClean="0">
                <a:solidFill>
                  <a:srgbClr val="C00000"/>
                </a:solidFill>
              </a:rPr>
              <a:t>Организованная деятельность как средство профилактики самовольных уходов.</a:t>
            </a:r>
            <a:endParaRPr lang="ru-RU" sz="5400" dirty="0">
              <a:solidFill>
                <a:srgbClr val="C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428604"/>
            <a:ext cx="8686800" cy="838200"/>
          </a:xfrm>
        </p:spPr>
        <p:txBody>
          <a:bodyPr>
            <a:normAutofit/>
          </a:bodyPr>
          <a:lstStyle/>
          <a:p>
            <a:r>
              <a:rPr lang="ru-RU" sz="2800" dirty="0" smtClean="0"/>
              <a:t>Схема анализа педагогической ситуации</a:t>
            </a:r>
            <a:endParaRPr lang="ru-RU" sz="2800" dirty="0"/>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1643042" y="1928802"/>
            <a:ext cx="6572296" cy="642942"/>
          </a:xfrm>
          <a:prstGeom prst="rect">
            <a:avLst/>
          </a:prstGeom>
          <a:solidFill>
            <a:schemeClr val="tx2">
              <a:lumMod val="40000"/>
              <a:lumOff val="6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ru-RU" sz="2400" dirty="0" smtClean="0">
                <a:solidFill>
                  <a:schemeClr val="tx1"/>
                </a:solidFill>
              </a:rPr>
              <a:t>Прочтите описание ситуации</a:t>
            </a:r>
            <a:endParaRPr lang="ru-RU" sz="2400" dirty="0">
              <a:solidFill>
                <a:schemeClr val="tx1"/>
              </a:solidFill>
            </a:endParaRPr>
          </a:p>
        </p:txBody>
      </p:sp>
      <p:sp>
        <p:nvSpPr>
          <p:cNvPr id="5" name="Стрелка вниз 4"/>
          <p:cNvSpPr/>
          <p:nvPr/>
        </p:nvSpPr>
        <p:spPr>
          <a:xfrm>
            <a:off x="4643438" y="2643182"/>
            <a:ext cx="428628" cy="500066"/>
          </a:xfrm>
          <a:prstGeom prst="downArrow">
            <a:avLst>
              <a:gd name="adj1" fmla="val 50000"/>
              <a:gd name="adj2" fmla="val 43325"/>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7" name="Прямоугольник 6"/>
          <p:cNvSpPr/>
          <p:nvPr/>
        </p:nvSpPr>
        <p:spPr>
          <a:xfrm>
            <a:off x="1643042" y="3143248"/>
            <a:ext cx="6572296" cy="64294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400" dirty="0" smtClean="0"/>
              <a:t>Найдите основную проблему</a:t>
            </a:r>
            <a:endParaRPr lang="ru-RU" sz="2400" dirty="0"/>
          </a:p>
        </p:txBody>
      </p:sp>
      <p:sp>
        <p:nvSpPr>
          <p:cNvPr id="8" name="Стрелка вниз 7"/>
          <p:cNvSpPr/>
          <p:nvPr/>
        </p:nvSpPr>
        <p:spPr>
          <a:xfrm>
            <a:off x="4643438" y="3786190"/>
            <a:ext cx="357190" cy="571504"/>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
        <p:nvSpPr>
          <p:cNvPr id="9" name="Прямоугольник 8"/>
          <p:cNvSpPr/>
          <p:nvPr/>
        </p:nvSpPr>
        <p:spPr>
          <a:xfrm>
            <a:off x="1643042" y="4357694"/>
            <a:ext cx="6572296" cy="171451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2800" dirty="0" smtClean="0"/>
              <a:t>Сгруппируйте Ваши рекомендации </a:t>
            </a:r>
            <a:r>
              <a:rPr lang="ru-RU" sz="2800" b="1" dirty="0" smtClean="0"/>
              <a:t>:</a:t>
            </a:r>
          </a:p>
          <a:p>
            <a:pPr algn="ctr"/>
            <a:r>
              <a:rPr lang="ru-RU" sz="2800" b="1" dirty="0" smtClean="0"/>
              <a:t>-немедленного действия</a:t>
            </a:r>
          </a:p>
          <a:p>
            <a:pPr algn="ctr"/>
            <a:r>
              <a:rPr lang="ru-RU" sz="2800" b="1" dirty="0" smtClean="0"/>
              <a:t>-средние</a:t>
            </a:r>
          </a:p>
          <a:p>
            <a:pPr algn="ctr"/>
            <a:r>
              <a:rPr lang="ru-RU" sz="2800" b="1" dirty="0" smtClean="0"/>
              <a:t>-долгов</a:t>
            </a:r>
            <a:r>
              <a:rPr lang="ru-RU" sz="2800" dirty="0" smtClean="0"/>
              <a:t>р</a:t>
            </a:r>
            <a:r>
              <a:rPr lang="ru-RU" sz="2800" b="1" dirty="0" smtClean="0"/>
              <a:t>еменные</a:t>
            </a:r>
            <a:endParaRPr lang="ru-RU" sz="28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571480"/>
            <a:ext cx="8610600" cy="882650"/>
          </a:xfrm>
        </p:spPr>
        <p:style>
          <a:lnRef idx="3">
            <a:schemeClr val="lt1"/>
          </a:lnRef>
          <a:fillRef idx="1">
            <a:schemeClr val="accent2"/>
          </a:fillRef>
          <a:effectRef idx="1">
            <a:schemeClr val="accent2"/>
          </a:effectRef>
          <a:fontRef idx="minor">
            <a:schemeClr val="lt1"/>
          </a:fontRef>
        </p:style>
        <p:txBody>
          <a:bodyPr/>
          <a:lstStyle/>
          <a:p>
            <a:r>
              <a:rPr lang="ru-RU" dirty="0" smtClean="0"/>
              <a:t>Что такое побег?</a:t>
            </a:r>
            <a:endParaRPr lang="ru-RU" dirty="0"/>
          </a:p>
        </p:txBody>
      </p:sp>
      <p:sp>
        <p:nvSpPr>
          <p:cNvPr id="3" name="Содержимое 2"/>
          <p:cNvSpPr>
            <a:spLocks noGrp="1"/>
          </p:cNvSpPr>
          <p:nvPr>
            <p:ph sz="quarter" idx="2"/>
          </p:nvPr>
        </p:nvSpPr>
        <p:spPr>
          <a:xfrm>
            <a:off x="357158" y="1928802"/>
            <a:ext cx="4290556" cy="3941763"/>
          </a:xfrm>
        </p:spPr>
        <p:txBody>
          <a:bodyPr>
            <a:normAutofit fontScale="40000" lnSpcReduction="20000"/>
          </a:bodyPr>
          <a:lstStyle/>
          <a:p>
            <a:r>
              <a:rPr lang="ru-RU" sz="8000" b="1" dirty="0" smtClean="0"/>
              <a:t>Под бегством </a:t>
            </a:r>
          </a:p>
          <a:p>
            <a:pPr>
              <a:buNone/>
            </a:pPr>
            <a:r>
              <a:rPr lang="ru-RU" sz="8000" b="1" dirty="0" smtClean="0"/>
              <a:t>    понимается </a:t>
            </a:r>
            <a:r>
              <a:rPr lang="ru-RU" sz="8000" b="1" i="1" dirty="0" smtClean="0">
                <a:solidFill>
                  <a:srgbClr val="C00000"/>
                </a:solidFill>
              </a:rPr>
              <a:t>добровольное, </a:t>
            </a:r>
            <a:r>
              <a:rPr lang="ru-RU" sz="8000" b="1" dirty="0" smtClean="0">
                <a:solidFill>
                  <a:srgbClr val="C00000"/>
                </a:solidFill>
              </a:rPr>
              <a:t>самовольное </a:t>
            </a:r>
            <a:r>
              <a:rPr lang="ru-RU" sz="8000" b="1" dirty="0" smtClean="0"/>
              <a:t>(тайное или явное) оставление дома или образовательного учреждения</a:t>
            </a:r>
            <a:r>
              <a:rPr lang="ru-RU" sz="4400" b="1" dirty="0" smtClean="0"/>
              <a:t>. </a:t>
            </a:r>
            <a:endParaRPr lang="ru-RU" sz="4400" dirty="0"/>
          </a:p>
        </p:txBody>
      </p:sp>
      <p:pic>
        <p:nvPicPr>
          <p:cNvPr id="11" name="Содержимое 10" descr="Изображение 024.jpg"/>
          <p:cNvPicPr>
            <a:picLocks noGrp="1" noChangeAspect="1"/>
          </p:cNvPicPr>
          <p:nvPr>
            <p:ph sz="quarter" idx="4"/>
          </p:nvPr>
        </p:nvPicPr>
        <p:blipFill>
          <a:blip r:embed="rId2" cstate="email"/>
          <a:stretch>
            <a:fillRect/>
          </a:stretch>
        </p:blipFill>
        <p:spPr>
          <a:xfrm>
            <a:off x="5167312" y="2067719"/>
            <a:ext cx="3251200" cy="2438400"/>
          </a:xfrm>
        </p:spPr>
        <p:style>
          <a:lnRef idx="0">
            <a:schemeClr val="accent6"/>
          </a:lnRef>
          <a:fillRef idx="3">
            <a:schemeClr val="accent6"/>
          </a:fillRef>
          <a:effectRef idx="3">
            <a:schemeClr val="accent6"/>
          </a:effectRef>
          <a:fontRef idx="minor">
            <a:schemeClr val="lt1"/>
          </a:fontRef>
        </p:style>
      </p:pic>
    </p:spTree>
  </p:cSld>
  <p:clrMapOvr>
    <a:masterClrMapping/>
  </p:clrMapOvr>
  <p:transition>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endParaRPr lang="ru-RU" dirty="0"/>
          </a:p>
        </p:txBody>
      </p:sp>
      <p:sp>
        <p:nvSpPr>
          <p:cNvPr id="8" name="Содержимое 7"/>
          <p:cNvSpPr>
            <a:spLocks noGrp="1"/>
          </p:cNvSpPr>
          <p:nvPr>
            <p:ph idx="1"/>
          </p:nvPr>
        </p:nvSpPr>
        <p:spPr/>
        <p:txBody>
          <a:bodyPr>
            <a:normAutofit/>
          </a:bodyPr>
          <a:lstStyle/>
          <a:p>
            <a:r>
              <a:rPr lang="ru-RU" sz="4000" b="1" dirty="0" smtClean="0">
                <a:solidFill>
                  <a:srgbClr val="FF0000"/>
                </a:solidFill>
              </a:rPr>
              <a:t>Одним из внешних проявлений социального неблагополучия ребенка или подростка считаются самовольный уход из семьи или интернатного учреждения </a:t>
            </a:r>
            <a:endParaRPr lang="ru-RU" sz="4000"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14290"/>
            <a:ext cx="8610600" cy="882650"/>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ru-RU" dirty="0" smtClean="0"/>
              <a:t>Что такое детский дом?</a:t>
            </a:r>
            <a:br>
              <a:rPr lang="ru-RU" dirty="0" smtClean="0"/>
            </a:br>
            <a:r>
              <a:rPr lang="ru-RU" dirty="0" smtClean="0"/>
              <a:t>(</a:t>
            </a:r>
            <a:r>
              <a:rPr lang="ru-RU" sz="2700" dirty="0" smtClean="0"/>
              <a:t>С точки зрения  некоторой части воспитанников)</a:t>
            </a:r>
            <a:endParaRPr lang="ru-RU" sz="2700" dirty="0"/>
          </a:p>
        </p:txBody>
      </p:sp>
      <p:sp>
        <p:nvSpPr>
          <p:cNvPr id="3" name="Содержимое 2"/>
          <p:cNvSpPr>
            <a:spLocks noGrp="1"/>
          </p:cNvSpPr>
          <p:nvPr>
            <p:ph sz="quarter" idx="2"/>
          </p:nvPr>
        </p:nvSpPr>
        <p:spPr>
          <a:xfrm>
            <a:off x="357158" y="1643050"/>
            <a:ext cx="4290556" cy="3941763"/>
          </a:xfrm>
        </p:spPr>
        <p:txBody>
          <a:bodyPr>
            <a:normAutofit fontScale="70000" lnSpcReduction="20000"/>
          </a:bodyPr>
          <a:lstStyle/>
          <a:p>
            <a:r>
              <a:rPr lang="ru-RU" sz="4800" b="1" dirty="0" smtClean="0">
                <a:effectLst>
                  <a:outerShdw blurRad="38100" dist="38100" dir="2700000" algn="tl">
                    <a:srgbClr val="000000">
                      <a:alpha val="43137"/>
                    </a:srgbClr>
                  </a:outerShdw>
                </a:effectLst>
              </a:rPr>
              <a:t>Это не жестко охраняемая территория с режимными моментами и с преобладанием  нравоучений за любую провинность.</a:t>
            </a:r>
            <a:endParaRPr lang="ru-RU" sz="4800" b="1" dirty="0">
              <a:effectLst>
                <a:outerShdw blurRad="38100" dist="38100" dir="2700000" algn="tl">
                  <a:srgbClr val="000000">
                    <a:alpha val="43137"/>
                  </a:srgbClr>
                </a:outerShdw>
              </a:effectLst>
            </a:endParaRPr>
          </a:p>
        </p:txBody>
      </p:sp>
      <p:pic>
        <p:nvPicPr>
          <p:cNvPr id="7" name="Содержимое 6" descr="Изображение 103.jpg"/>
          <p:cNvPicPr>
            <a:picLocks noGrp="1" noChangeAspect="1"/>
          </p:cNvPicPr>
          <p:nvPr>
            <p:ph sz="quarter" idx="4"/>
          </p:nvPr>
        </p:nvPicPr>
        <p:blipFill>
          <a:blip r:embed="rId2" cstate="email"/>
          <a:stretch>
            <a:fillRect/>
          </a:stretch>
        </p:blipFill>
        <p:spPr>
          <a:xfrm>
            <a:off x="4143372" y="1678384"/>
            <a:ext cx="4794253" cy="4108070"/>
          </a:xfrm>
        </p:spPr>
      </p:pic>
    </p:spTree>
  </p:cSld>
  <p:clrMapOvr>
    <a:masterClrMapping/>
  </p:clrMapOvr>
  <p:transition>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rgbClr r="0" g="0" b="0"/>
          </a:lnRef>
          <a:fillRef idx="1003">
            <a:schemeClr val="lt2"/>
          </a:fillRef>
          <a:effectRef idx="0">
            <a:scrgbClr r="0" g="0" b="0"/>
          </a:effectRef>
          <a:fontRef idx="major"/>
        </p:style>
        <p:txBody>
          <a:bodyPr/>
          <a:lstStyle/>
          <a:p>
            <a:r>
              <a:rPr lang="ru-RU" dirty="0" smtClean="0">
                <a:solidFill>
                  <a:srgbClr val="FF0000"/>
                </a:solidFill>
              </a:rPr>
              <a:t>Что такое детский дом?</a:t>
            </a:r>
            <a:endParaRPr lang="ru-RU" dirty="0">
              <a:solidFill>
                <a:srgbClr val="FF0000"/>
              </a:solidFill>
            </a:endParaRPr>
          </a:p>
        </p:txBody>
      </p:sp>
      <p:sp>
        <p:nvSpPr>
          <p:cNvPr id="3" name="Содержимое 2"/>
          <p:cNvSpPr>
            <a:spLocks noGrp="1"/>
          </p:cNvSpPr>
          <p:nvPr>
            <p:ph idx="1"/>
          </p:nvPr>
        </p:nvSpPr>
        <p:spPr/>
        <p:txBody>
          <a:bodyPr/>
          <a:lstStyle/>
          <a:p>
            <a:r>
              <a:rPr lang="ru-RU" b="1" dirty="0" smtClean="0"/>
              <a:t>Это образовательное учреждение, внутри и вне которого подросток достаточно свободно взаимодействует, поддерживает и расширяет неконтролируемые неформальные отношения со сверстниками. </a:t>
            </a:r>
            <a:r>
              <a:rPr lang="ru-RU" b="1" i="1" dirty="0" smtClean="0">
                <a:solidFill>
                  <a:srgbClr val="7030A0"/>
                </a:solidFill>
                <a:effectLst>
                  <a:outerShdw blurRad="38100" dist="38100" dir="2700000" algn="tl">
                    <a:srgbClr val="000000">
                      <a:alpha val="43137"/>
                    </a:srgbClr>
                  </a:outerShdw>
                </a:effectLst>
              </a:rPr>
              <a:t>Он сам определяет время и характер досуга, где он относительно свободен и в выборе пространства и в конкретной ситуации взаимодействия.</a:t>
            </a:r>
          </a:p>
          <a:p>
            <a:endParaRPr lang="ru-RU" dirty="0"/>
          </a:p>
        </p:txBody>
      </p:sp>
    </p:spTree>
  </p:cSld>
  <p:clrMapOvr>
    <a:masterClrMapping/>
  </p:clrMapOvr>
  <p:transition>
    <p:strip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Побеги  бывают:</a:t>
            </a:r>
            <a:endParaRPr lang="ru-RU" dirty="0"/>
          </a:p>
        </p:txBody>
      </p:sp>
      <p:sp>
        <p:nvSpPr>
          <p:cNvPr id="3" name="Содержимое 2"/>
          <p:cNvSpPr>
            <a:spLocks noGrp="1"/>
          </p:cNvSpPr>
          <p:nvPr>
            <p:ph idx="1"/>
          </p:nvPr>
        </p:nvSpPr>
        <p:spPr/>
        <p:txBody>
          <a:bodyPr>
            <a:normAutofit fontScale="77500" lnSpcReduction="20000"/>
          </a:bodyPr>
          <a:lstStyle/>
          <a:p>
            <a:pPr>
              <a:buClr>
                <a:schemeClr val="accent6">
                  <a:lumMod val="60000"/>
                  <a:lumOff val="40000"/>
                </a:schemeClr>
              </a:buClr>
            </a:pPr>
            <a:r>
              <a:rPr lang="ru-RU" b="1" dirty="0" smtClean="0">
                <a:solidFill>
                  <a:schemeClr val="accent6">
                    <a:lumMod val="75000"/>
                  </a:schemeClr>
                </a:solidFill>
              </a:rPr>
              <a:t>-  </a:t>
            </a:r>
            <a:r>
              <a:rPr lang="ru-RU" sz="3800" b="1" dirty="0" smtClean="0">
                <a:solidFill>
                  <a:schemeClr val="accent6">
                    <a:lumMod val="75000"/>
                  </a:schemeClr>
                </a:solidFill>
              </a:rPr>
              <a:t>для удовлетворения сиюминутной потребности, в том числе для получения удовольствия;</a:t>
            </a:r>
          </a:p>
          <a:p>
            <a:pPr>
              <a:buClr>
                <a:schemeClr val="accent6">
                  <a:lumMod val="60000"/>
                  <a:lumOff val="40000"/>
                </a:schemeClr>
              </a:buClr>
            </a:pPr>
            <a:r>
              <a:rPr lang="ru-RU" sz="3800" b="1" dirty="0" smtClean="0">
                <a:solidFill>
                  <a:schemeClr val="accent6">
                    <a:lumMod val="50000"/>
                  </a:schemeClr>
                </a:solidFill>
              </a:rPr>
              <a:t>- повторные побеги;</a:t>
            </a:r>
          </a:p>
          <a:p>
            <a:pPr>
              <a:buClr>
                <a:schemeClr val="accent6">
                  <a:lumMod val="60000"/>
                  <a:lumOff val="40000"/>
                </a:schemeClr>
              </a:buClr>
            </a:pPr>
            <a:r>
              <a:rPr lang="ru-RU" sz="3800" b="1" dirty="0" smtClean="0">
                <a:solidFill>
                  <a:schemeClr val="accent6">
                    <a:lumMod val="75000"/>
                  </a:schemeClr>
                </a:solidFill>
              </a:rPr>
              <a:t>- как реакция протеста в связи с нарушением взаимоотношений с соучениками, педагогами и родителями, трудностями обучения;</a:t>
            </a:r>
          </a:p>
          <a:p>
            <a:pPr>
              <a:buClr>
                <a:schemeClr val="accent6">
                  <a:lumMod val="60000"/>
                  <a:lumOff val="40000"/>
                </a:schemeClr>
              </a:buClr>
            </a:pPr>
            <a:r>
              <a:rPr lang="ru-RU" sz="3800" b="1" dirty="0" smtClean="0">
                <a:solidFill>
                  <a:schemeClr val="accent6">
                    <a:lumMod val="50000"/>
                  </a:schemeClr>
                </a:solidFill>
              </a:rPr>
              <a:t>как проявление реакции подражания, группирования;</a:t>
            </a:r>
          </a:p>
          <a:p>
            <a:pPr>
              <a:buClr>
                <a:schemeClr val="accent6">
                  <a:lumMod val="60000"/>
                  <a:lumOff val="40000"/>
                </a:schemeClr>
              </a:buClr>
            </a:pPr>
            <a:r>
              <a:rPr lang="ru-RU" sz="3800" b="1" dirty="0" smtClean="0">
                <a:solidFill>
                  <a:schemeClr val="accent6">
                    <a:lumMod val="75000"/>
                  </a:schemeClr>
                </a:solidFill>
              </a:rPr>
              <a:t>-  из страха наказания;</a:t>
            </a:r>
          </a:p>
          <a:p>
            <a:pPr marL="342900" lvl="3" indent="-342900">
              <a:buClr>
                <a:schemeClr val="accent6">
                  <a:lumMod val="60000"/>
                  <a:lumOff val="40000"/>
                </a:schemeClr>
              </a:buClr>
              <a:buFont typeface="Wingdings 2"/>
              <a:buChar char=""/>
            </a:pPr>
            <a:r>
              <a:rPr lang="ru-RU" sz="3800" b="1" dirty="0" smtClean="0">
                <a:solidFill>
                  <a:schemeClr val="accent6">
                    <a:lumMod val="50000"/>
                  </a:schemeClr>
                </a:solidFill>
              </a:rPr>
              <a:t>- псевдоимпульсивные побеги под воздействием настроения; </a:t>
            </a:r>
          </a:p>
          <a:p>
            <a:pPr marL="342900" lvl="3" indent="-342900">
              <a:buClr>
                <a:schemeClr val="accent6">
                  <a:lumMod val="60000"/>
                  <a:lumOff val="40000"/>
                </a:schemeClr>
              </a:buClr>
              <a:buFont typeface="Wingdings 2"/>
              <a:buChar char=""/>
            </a:pPr>
            <a:endParaRPr lang="ru-RU" b="1" dirty="0" smtClean="0">
              <a:solidFill>
                <a:schemeClr val="accent6">
                  <a:lumMod val="50000"/>
                </a:schemeClr>
              </a:solidFill>
            </a:endParaRPr>
          </a:p>
          <a:p>
            <a:endParaRPr lang="ru-RU" b="1" dirty="0">
              <a:solidFill>
                <a:schemeClr val="tx1"/>
              </a:solidFill>
            </a:endParaRPr>
          </a:p>
        </p:txBody>
      </p:sp>
    </p:spTree>
  </p:cSld>
  <p:clrMapOvr>
    <a:masterClrMapping/>
  </p:clrMapOvr>
  <p:transition>
    <p:checke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Классификация побегов</a:t>
            </a:r>
            <a:endParaRPr lang="ru-RU" dirty="0"/>
          </a:p>
        </p:txBody>
      </p:sp>
      <p:sp>
        <p:nvSpPr>
          <p:cNvPr id="3" name="Содержимое 2"/>
          <p:cNvSpPr>
            <a:spLocks noGrp="1"/>
          </p:cNvSpPr>
          <p:nvPr>
            <p:ph idx="1"/>
          </p:nvPr>
        </p:nvSpPr>
        <p:spPr/>
        <p:txBody>
          <a:bodyPr>
            <a:normAutofit lnSpcReduction="10000"/>
          </a:bodyPr>
          <a:lstStyle/>
          <a:p>
            <a:r>
              <a:rPr lang="ru-RU" sz="5400" b="1" dirty="0" smtClean="0">
                <a:solidFill>
                  <a:srgbClr val="7030A0"/>
                </a:solidFill>
              </a:rPr>
              <a:t>Эмансипационные побеги</a:t>
            </a:r>
          </a:p>
          <a:p>
            <a:r>
              <a:rPr lang="ru-RU" sz="5400" b="1" dirty="0" smtClean="0">
                <a:solidFill>
                  <a:srgbClr val="7030A0"/>
                </a:solidFill>
              </a:rPr>
              <a:t>Импульсивные побеги</a:t>
            </a:r>
          </a:p>
          <a:p>
            <a:r>
              <a:rPr lang="ru-RU" sz="5400" b="1" dirty="0" smtClean="0">
                <a:solidFill>
                  <a:srgbClr val="7030A0"/>
                </a:solidFill>
              </a:rPr>
              <a:t>Демонстративные побеги</a:t>
            </a:r>
          </a:p>
          <a:p>
            <a:r>
              <a:rPr lang="ru-RU" sz="5400" b="1" dirty="0" smtClean="0">
                <a:solidFill>
                  <a:srgbClr val="7030A0"/>
                </a:solidFill>
              </a:rPr>
              <a:t> Дромоманические  побеги</a:t>
            </a:r>
            <a:endParaRPr lang="ru-RU" sz="5400" dirty="0" smtClean="0">
              <a:solidFill>
                <a:srgbClr val="7030A0"/>
              </a:solidFill>
            </a:endParaRPr>
          </a:p>
          <a:p>
            <a:endParaRPr lang="ru-RU" sz="5400" dirty="0">
              <a:solidFill>
                <a:srgbClr val="7030A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        Эмансипационные побеги</a:t>
            </a:r>
            <a:endParaRPr lang="ru-RU" dirty="0"/>
          </a:p>
        </p:txBody>
      </p:sp>
      <p:sp>
        <p:nvSpPr>
          <p:cNvPr id="3" name="Содержимое 2"/>
          <p:cNvSpPr>
            <a:spLocks noGrp="1"/>
          </p:cNvSpPr>
          <p:nvPr>
            <p:ph idx="1"/>
          </p:nvPr>
        </p:nvSpPr>
        <p:spPr/>
        <p:txBody>
          <a:bodyPr/>
          <a:lstStyle/>
          <a:p>
            <a:r>
              <a:rPr lang="ru-RU" sz="3390" b="1" dirty="0" smtClean="0"/>
              <a:t>Эмансипационные побеги</a:t>
            </a:r>
            <a:r>
              <a:rPr lang="ru-RU" b="1" dirty="0" smtClean="0"/>
              <a:t>. Это наиболее частые побеги (45%). Они совершаются, чтобы избавиться от опеки и контроля родных или воспитателей, от наскучивших обязанностей и понуждений и отдаться "свободной", "веселой", "лёгкой " жизни. Начало этих побегов падает в основном на </a:t>
            </a:r>
            <a:r>
              <a:rPr lang="ru-RU" b="1" dirty="0" smtClean="0">
                <a:solidFill>
                  <a:srgbClr val="FF0000"/>
                </a:solidFill>
              </a:rPr>
              <a:t>возраст 12-15 лет.</a:t>
            </a:r>
            <a:endParaRPr lang="ru-RU" b="1" dirty="0">
              <a:solidFill>
                <a:srgbClr val="FF0000"/>
              </a:solidFill>
            </a:endParaRPr>
          </a:p>
        </p:txBody>
      </p:sp>
    </p:spTree>
  </p:cSld>
  <p:clrMapOvr>
    <a:masterClrMapping/>
  </p:clrMapOvr>
  <p:transition>
    <p:cover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Эмансипационные побеги</a:t>
            </a:r>
            <a:endParaRPr lang="ru-RU" dirty="0"/>
          </a:p>
        </p:txBody>
      </p:sp>
      <p:sp>
        <p:nvSpPr>
          <p:cNvPr id="3" name="Содержимое 2"/>
          <p:cNvSpPr>
            <a:spLocks noGrp="1"/>
          </p:cNvSpPr>
          <p:nvPr>
            <p:ph sz="half" idx="1"/>
          </p:nvPr>
        </p:nvSpPr>
        <p:spPr/>
        <p:txBody>
          <a:bodyPr/>
          <a:lstStyle/>
          <a:p>
            <a:r>
              <a:rPr lang="ru-RU" b="1" dirty="0" smtClean="0">
                <a:solidFill>
                  <a:srgbClr val="FF0000"/>
                </a:solidFill>
              </a:rPr>
              <a:t>85% </a:t>
            </a:r>
            <a:r>
              <a:rPr lang="ru-RU" b="1" dirty="0" smtClean="0"/>
              <a:t>предшествуют прогулы занятий.</a:t>
            </a:r>
          </a:p>
          <a:p>
            <a:r>
              <a:rPr lang="ru-RU" b="1" dirty="0" smtClean="0">
                <a:solidFill>
                  <a:srgbClr val="FF0000"/>
                </a:solidFill>
              </a:rPr>
              <a:t>75%</a:t>
            </a:r>
            <a:r>
              <a:rPr lang="ru-RU" b="1" dirty="0" smtClean="0"/>
              <a:t>делинквентностью.</a:t>
            </a:r>
          </a:p>
          <a:p>
            <a:r>
              <a:rPr lang="ru-RU" b="1" dirty="0" smtClean="0">
                <a:solidFill>
                  <a:srgbClr val="FF0000"/>
                </a:solidFill>
              </a:rPr>
              <a:t>32% </a:t>
            </a:r>
            <a:r>
              <a:rPr lang="ru-RU" b="1" dirty="0" smtClean="0"/>
              <a:t>с алкоголизацией во время побега.</a:t>
            </a:r>
          </a:p>
          <a:p>
            <a:r>
              <a:rPr lang="ru-RU" b="1" dirty="0" smtClean="0"/>
              <a:t>Этот тип побегов наиболее свойственен детям с психическими растройствами.</a:t>
            </a:r>
          </a:p>
          <a:p>
            <a:endParaRPr lang="ru-RU" dirty="0"/>
          </a:p>
        </p:txBody>
      </p:sp>
      <p:pic>
        <p:nvPicPr>
          <p:cNvPr id="1026" name="Picture 2" descr="C:\Documents and Settings\Администратор\Мои документы\фотографии\Фотоальбом\IMG_0354.jpg"/>
          <p:cNvPicPr>
            <a:picLocks noGrp="1" noChangeAspect="1" noChangeArrowheads="1"/>
          </p:cNvPicPr>
          <p:nvPr>
            <p:ph sz="half" idx="2"/>
          </p:nvPr>
        </p:nvPicPr>
        <p:blipFill>
          <a:blip r:embed="rId2" cstate="email"/>
          <a:srcRect/>
          <a:stretch>
            <a:fillRect/>
          </a:stretch>
        </p:blipFill>
        <p:spPr bwMode="auto">
          <a:xfrm>
            <a:off x="4429124" y="1571612"/>
            <a:ext cx="4500594" cy="4071966"/>
          </a:xfrm>
          <a:prstGeom prst="rect">
            <a:avLst/>
          </a:prstGeom>
          <a:noFill/>
        </p:spPr>
      </p:pic>
    </p:spTree>
  </p:cSld>
  <p:clrMapOvr>
    <a:masterClrMapping/>
  </p:clrMapOvr>
  <p:transition>
    <p:blinds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543</TotalTime>
  <Words>574</Words>
  <Application>Microsoft Office PowerPoint</Application>
  <PresentationFormat>Экран (4:3)</PresentationFormat>
  <Paragraphs>65</Paragraphs>
  <Slides>19</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Трек</vt:lpstr>
      <vt:lpstr>Профилактика самовольных уходов.</vt:lpstr>
      <vt:lpstr>Что такое побег?</vt:lpstr>
      <vt:lpstr>Слайд 3</vt:lpstr>
      <vt:lpstr>Что такое детский дом? (С точки зрения  некоторой части воспитанников)</vt:lpstr>
      <vt:lpstr>Что такое детский дом?</vt:lpstr>
      <vt:lpstr>    Побеги  бывают:</vt:lpstr>
      <vt:lpstr> Классификация побегов</vt:lpstr>
      <vt:lpstr>        Эмансипационные побеги</vt:lpstr>
      <vt:lpstr>Эмансипационные побеги</vt:lpstr>
      <vt:lpstr>Импульсивные побеги</vt:lpstr>
      <vt:lpstr>Демонстративные побеги.</vt:lpstr>
      <vt:lpstr>Дромоманические  побеги</vt:lpstr>
      <vt:lpstr>Почему «Бегут» дети ?</vt:lpstr>
      <vt:lpstr>«Возраст»   побега</vt:lpstr>
      <vt:lpstr>Побеги возникают :</vt:lpstr>
      <vt:lpstr>Побеги возникают:</vt:lpstr>
      <vt:lpstr>причины</vt:lpstr>
      <vt:lpstr>Слайд 18</vt:lpstr>
      <vt:lpstr>Схема анализа педагогической ситуации</vt:lpstr>
    </vt:vector>
  </TitlesOfParts>
  <Company>MultiDVD Team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Профилактика самовольных уходов.</dc:title>
  <dc:creator>Player</dc:creator>
  <cp:lastModifiedBy>PVV</cp:lastModifiedBy>
  <cp:revision>60</cp:revision>
  <dcterms:created xsi:type="dcterms:W3CDTF">2010-11-06T10:55:43Z</dcterms:created>
  <dcterms:modified xsi:type="dcterms:W3CDTF">2010-11-29T03:33:44Z</dcterms:modified>
</cp:coreProperties>
</file>